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0"/>
  </p:notesMasterIdLst>
  <p:handoutMasterIdLst>
    <p:handoutMasterId r:id="rId21"/>
  </p:handoutMasterIdLst>
  <p:sldIdLst>
    <p:sldId id="306" r:id="rId5"/>
    <p:sldId id="307" r:id="rId6"/>
    <p:sldId id="308" r:id="rId7"/>
    <p:sldId id="294" r:id="rId8"/>
    <p:sldId id="295" r:id="rId9"/>
    <p:sldId id="318" r:id="rId10"/>
    <p:sldId id="316" r:id="rId11"/>
    <p:sldId id="314" r:id="rId12"/>
    <p:sldId id="315" r:id="rId13"/>
    <p:sldId id="323" r:id="rId14"/>
    <p:sldId id="317" r:id="rId15"/>
    <p:sldId id="319" r:id="rId16"/>
    <p:sldId id="320" r:id="rId17"/>
    <p:sldId id="321" r:id="rId18"/>
    <p:sldId id="322" r:id="rId19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967" autoAdjust="0"/>
  </p:normalViewPr>
  <p:slideViewPr>
    <p:cSldViewPr snapToGrid="0">
      <p:cViewPr varScale="1">
        <p:scale>
          <a:sx n="94" d="100"/>
          <a:sy n="94" d="100"/>
        </p:scale>
        <p:origin x="1230" y="84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B86346-59A2-4282-9A64-05524C79D8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61D54C-AFC8-47F5-B030-A8ED60D088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6B27D-C1ED-4C55-9062-2279210E96ED}" type="datetime1">
              <a:rPr lang="en-GB" smtClean="0"/>
              <a:t>22/07/2024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D8396-DC49-433C-84C0-BD573781E5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A06B3-9442-49D9-BE03-080DCCEA19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5AD26-F754-4E27-9D95-B069583ABB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084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1EAF8-BEF3-4EDD-99CF-6435314FE1C9}" type="datetime1">
              <a:rPr lang="en-GB" smtClean="0"/>
              <a:pPr/>
              <a:t>22/07/2024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72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972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016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816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533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15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asiamd.com/2023/07/18/is-it-safe-to-use-ai-chatbots-for-your-health-diagnosi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6740" y="2989549"/>
            <a:ext cx="9406128" cy="1782064"/>
          </a:xfrm>
        </p:spPr>
        <p:txBody>
          <a:bodyPr rtlCol="0">
            <a:normAutofit/>
          </a:bodyPr>
          <a:lstStyle/>
          <a:p>
            <a:pPr rtl="0"/>
            <a:r>
              <a:rPr lang="en-GB" sz="5400" cap="none" spc="400" dirty="0">
                <a:solidFill>
                  <a:schemeClr val="bg1"/>
                </a:solidFill>
              </a:rPr>
              <a:t>Question Answering &amp; Information Retrieval</a:t>
            </a:r>
            <a:endParaRPr lang="en-GB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1128" y="5748020"/>
            <a:ext cx="5093208" cy="472440"/>
          </a:xfrm>
        </p:spPr>
        <p:txBody>
          <a:bodyPr rtlCol="0"/>
          <a:lstStyle/>
          <a:p>
            <a:pPr rtl="0"/>
            <a:r>
              <a:rPr lang="en-GB" dirty="0"/>
              <a:t>Dr Saad Ezzini and </a:t>
            </a:r>
            <a:r>
              <a:rPr lang="en-GB" dirty="0" err="1"/>
              <a:t>Damith</a:t>
            </a:r>
            <a:r>
              <a:rPr lang="en-GB" dirty="0"/>
              <a:t> Dola </a:t>
            </a:r>
            <a:r>
              <a:rPr lang="en-GB" dirty="0" err="1"/>
              <a:t>Mullage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876CA39-19BF-1B91-58DA-45F78D22520F}"/>
              </a:ext>
            </a:extLst>
          </p:cNvPr>
          <p:cNvSpPr txBox="1">
            <a:spLocks/>
          </p:cNvSpPr>
          <p:nvPr/>
        </p:nvSpPr>
        <p:spPr>
          <a:xfrm>
            <a:off x="1511994" y="2281998"/>
            <a:ext cx="5742246" cy="6085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/>
              <a:t>UCREL Summer School. Session 2:</a:t>
            </a:r>
          </a:p>
        </p:txBody>
      </p:sp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243C3B65-0E9A-A7FD-9BD1-2006D2E8F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611" y="414559"/>
            <a:ext cx="1865562" cy="6085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 descr="A blue sign with white text&#10;&#10;Description automatically generated">
            <a:extLst>
              <a:ext uri="{FF2B5EF4-FFF2-40B4-BE49-F238E27FC236}">
                <a16:creationId xmlns:a16="http://schemas.microsoft.com/office/drawing/2014/main" id="{E40E88EC-8C39-69A7-B493-332E8B9E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2160" y="333279"/>
            <a:ext cx="1446818" cy="91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588B-739A-90E4-0293-06E64305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977"/>
            <a:ext cx="10515600" cy="1325563"/>
          </a:xfrm>
        </p:spPr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387F6-E6A1-955D-3611-AAD50BFAD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10</a:t>
            </a:fld>
            <a:endParaRPr lang="en-GB" noProof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ACBD1E4-5887-FD00-55F7-55B17070B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280" y="1526540"/>
            <a:ext cx="9235440" cy="51949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64854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9FC0-188A-E856-8BF1-AE2B5AD68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3165"/>
            <a:ext cx="10515600" cy="1117156"/>
          </a:xfrm>
        </p:spPr>
        <p:txBody>
          <a:bodyPr>
            <a:normAutofit/>
          </a:bodyPr>
          <a:lstStyle/>
          <a:p>
            <a:r>
              <a:rPr lang="en-GB" dirty="0"/>
              <a:t>Generative vs Extractive QA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1A13B-416E-3D0E-EB91-690010C8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79BCE60-39F9-A9BA-AE77-C7673FD30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560" y="1498727"/>
            <a:ext cx="10515600" cy="52227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56308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9FC0-188A-E856-8BF1-AE2B5AD68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19E9B-FA68-E9FC-C95C-0D11B6E6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165283"/>
          </a:xfrm>
        </p:spPr>
        <p:txBody>
          <a:bodyPr>
            <a:normAutofit/>
          </a:bodyPr>
          <a:lstStyle/>
          <a:p>
            <a:r>
              <a:rPr lang="en-GB" sz="3600" dirty="0"/>
              <a:t>Google </a:t>
            </a:r>
            <a:r>
              <a:rPr lang="en-GB" sz="3600" dirty="0" err="1"/>
              <a:t>Colab</a:t>
            </a:r>
            <a:r>
              <a:rPr lang="en-GB" sz="3600" dirty="0"/>
              <a:t> environment (sign-in to your google account)</a:t>
            </a:r>
          </a:p>
          <a:p>
            <a:r>
              <a:rPr lang="en-GB" sz="3600" dirty="0"/>
              <a:t>Haystack Library in Python</a:t>
            </a:r>
          </a:p>
          <a:p>
            <a:r>
              <a:rPr lang="en-GB" sz="3600" dirty="0"/>
              <a:t>Build some pipelines</a:t>
            </a:r>
          </a:p>
          <a:p>
            <a:r>
              <a:rPr lang="en-GB" sz="3600" dirty="0"/>
              <a:t>Use case: Healthcare</a:t>
            </a:r>
          </a:p>
          <a:p>
            <a:r>
              <a:rPr lang="en-GB" sz="3600" dirty="0"/>
              <a:t>Chatbot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1A13B-416E-3D0E-EB91-690010C8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85824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9FC0-188A-E856-8BF1-AE2B5AD68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19E9B-FA68-E9FC-C95C-0D11B6E6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165283"/>
          </a:xfrm>
        </p:spPr>
        <p:txBody>
          <a:bodyPr>
            <a:normAutofit/>
          </a:bodyPr>
          <a:lstStyle/>
          <a:p>
            <a:r>
              <a:rPr lang="en-GB" sz="3600" dirty="0" err="1"/>
              <a:t>PubMedQA</a:t>
            </a:r>
            <a:r>
              <a:rPr lang="en-GB" sz="3600" dirty="0"/>
              <a:t>: biomedical question answering dataset collected from PubMed abstracts</a:t>
            </a:r>
          </a:p>
          <a:p>
            <a:r>
              <a:rPr lang="en-GB" sz="3600" dirty="0"/>
              <a:t>Size: 272k instances</a:t>
            </a:r>
          </a:p>
          <a:p>
            <a:r>
              <a:rPr lang="en-GB" sz="3600" dirty="0"/>
              <a:t>Contains: Question, Context, Answer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1A13B-416E-3D0E-EB91-690010C8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13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53341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DCD09-D08F-18C4-A389-EBC6CFB9E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Advanced: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EB276-0CEE-B0DE-B49B-8D14F12A7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Ground-Truth is needed: Questions and Answers</a:t>
            </a:r>
          </a:p>
          <a:p>
            <a:r>
              <a:rPr lang="en-GB" dirty="0"/>
              <a:t>IR:</a:t>
            </a:r>
          </a:p>
          <a:p>
            <a:pPr lvl="1"/>
            <a:r>
              <a:rPr lang="en-GB" dirty="0"/>
              <a:t>Context Recall</a:t>
            </a:r>
          </a:p>
          <a:p>
            <a:pPr lvl="1"/>
            <a:r>
              <a:rPr lang="en-GB" dirty="0"/>
              <a:t>Context Precision</a:t>
            </a:r>
          </a:p>
          <a:p>
            <a:pPr lvl="1"/>
            <a:r>
              <a:rPr lang="en-GB" dirty="0"/>
              <a:t>Context Relevancy</a:t>
            </a:r>
          </a:p>
          <a:p>
            <a:r>
              <a:rPr lang="en-GB" dirty="0"/>
              <a:t>QA:</a:t>
            </a:r>
          </a:p>
          <a:p>
            <a:pPr lvl="1"/>
            <a:r>
              <a:rPr lang="en-GB" dirty="0"/>
              <a:t>Semantic Similarity</a:t>
            </a:r>
          </a:p>
          <a:p>
            <a:pPr lvl="1"/>
            <a:r>
              <a:rPr lang="en-GB" dirty="0"/>
              <a:t>Faithfulness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B65CC3-4F70-B41D-E2D9-AA6A7FC84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14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3403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754" y="3357434"/>
            <a:ext cx="9406128" cy="1782064"/>
          </a:xfrm>
        </p:spPr>
        <p:txBody>
          <a:bodyPr rtlCol="0">
            <a:normAutofit/>
          </a:bodyPr>
          <a:lstStyle/>
          <a:p>
            <a:pPr rtl="0"/>
            <a:r>
              <a:rPr lang="en-GB" sz="5400" cap="none" spc="400" dirty="0">
                <a:solidFill>
                  <a:schemeClr val="bg1"/>
                </a:solidFill>
              </a:rPr>
              <a:t>Question Answering &amp; Information Retrieval</a:t>
            </a:r>
            <a:endParaRPr lang="en-GB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1128" y="5748020"/>
            <a:ext cx="5093208" cy="472440"/>
          </a:xfrm>
        </p:spPr>
        <p:txBody>
          <a:bodyPr rtlCol="0"/>
          <a:lstStyle/>
          <a:p>
            <a:pPr rtl="0"/>
            <a:r>
              <a:rPr lang="en-GB" dirty="0"/>
              <a:t>Dr Saad Ezzini and </a:t>
            </a:r>
            <a:r>
              <a:rPr lang="en-GB" dirty="0" err="1"/>
              <a:t>Damith</a:t>
            </a:r>
            <a:r>
              <a:rPr lang="en-GB" dirty="0"/>
              <a:t> Dola </a:t>
            </a:r>
            <a:r>
              <a:rPr lang="en-GB" dirty="0" err="1"/>
              <a:t>Mullage</a:t>
            </a:r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876CA39-19BF-1B91-58DA-45F78D22520F}"/>
              </a:ext>
            </a:extLst>
          </p:cNvPr>
          <p:cNvSpPr txBox="1">
            <a:spLocks/>
          </p:cNvSpPr>
          <p:nvPr/>
        </p:nvSpPr>
        <p:spPr>
          <a:xfrm>
            <a:off x="1491674" y="2820478"/>
            <a:ext cx="5742246" cy="6085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/>
              <a:t>UCREL Summer School. Session 2:</a:t>
            </a:r>
          </a:p>
        </p:txBody>
      </p:sp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243C3B65-0E9A-A7FD-9BD1-2006D2E8F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611" y="414559"/>
            <a:ext cx="1865562" cy="6085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 descr="A blue sign with white text&#10;&#10;Description automatically generated">
            <a:extLst>
              <a:ext uri="{FF2B5EF4-FFF2-40B4-BE49-F238E27FC236}">
                <a16:creationId xmlns:a16="http://schemas.microsoft.com/office/drawing/2014/main" id="{E40E88EC-8C39-69A7-B493-332E8B9E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2160" y="333279"/>
            <a:ext cx="1446818" cy="91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984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b="1" cap="all" spc="400">
                <a:solidFill>
                  <a:schemeClr val="bg1"/>
                </a:solidFill>
                <a:latin typeface="+mn-lt"/>
              </a:rPr>
              <a:t>Agenda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en-GB" sz="1800" dirty="0">
                <a:solidFill>
                  <a:schemeClr val="bg1"/>
                </a:solidFill>
              </a:rPr>
              <a:t>Concept Presentation</a:t>
            </a:r>
          </a:p>
          <a:p>
            <a:pPr algn="r" rtl="0"/>
            <a:r>
              <a:rPr lang="en-GB" sz="1800" dirty="0">
                <a:solidFill>
                  <a:schemeClr val="bg1"/>
                </a:solidFill>
              </a:rPr>
              <a:t>Tutorial Walkthrough</a:t>
            </a:r>
          </a:p>
          <a:p>
            <a:pPr algn="r" rtl="0"/>
            <a:r>
              <a:rPr lang="en-GB" sz="1800" dirty="0">
                <a:solidFill>
                  <a:schemeClr val="bg1"/>
                </a:solidFill>
              </a:rPr>
              <a:t>Attendees Turn</a:t>
            </a:r>
          </a:p>
        </p:txBody>
      </p:sp>
      <p:pic>
        <p:nvPicPr>
          <p:cNvPr id="6" name="Picture Placeholder 5" descr="Typebar ready to print a question mark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/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QA &amp; IR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sz="5400"/>
              <a:t>Introduction</a:t>
            </a:r>
            <a:endParaRPr lang="en-GB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667" r="16667"/>
          <a:stretch/>
        </p:blipFill>
        <p:spPr/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QA &amp; IR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571203-4086-8651-86FC-6CD5072B1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75280"/>
            <a:ext cx="6190488" cy="32969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ChatGPT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ChatBots</a:t>
            </a:r>
            <a:endParaRPr lang="en-GB" dirty="0"/>
          </a:p>
          <a:p>
            <a:pPr marL="571500" lvl="1" indent="-342900"/>
            <a:r>
              <a:rPr lang="en-GB" dirty="0"/>
              <a:t>Banking</a:t>
            </a:r>
          </a:p>
          <a:p>
            <a:pPr marL="571500" lvl="1" indent="-342900"/>
            <a:r>
              <a:rPr lang="en-GB" dirty="0"/>
              <a:t>E-Commerce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591BB4-5AC4-7E18-A65B-A681C5FBA794}"/>
              </a:ext>
            </a:extLst>
          </p:cNvPr>
          <p:cNvSpPr txBox="1"/>
          <p:nvPr/>
        </p:nvSpPr>
        <p:spPr>
          <a:xfrm>
            <a:off x="7451965" y="5932488"/>
            <a:ext cx="42669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4" tooltip="https://asiamd.com/2023/07/18/is-it-safe-to-use-ai-chatbots-for-your-health-diagnosis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5" tooltip="https://creativecommons.org/licenses/by-nc-nd/3.0/"/>
              </a:rPr>
              <a:t>CC BY-NC-ND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371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en-GB" sz="5400" dirty="0"/>
              <a:t>The Pipeline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en-GB" b="1" cap="all" spc="100" smtClean="0">
                <a:solidFill>
                  <a:schemeClr val="accent2"/>
                </a:solidFill>
              </a:rPr>
              <a:t>4</a:t>
            </a:fld>
            <a:endParaRPr lang="en-GB" b="1" cap="all" spc="100" dirty="0">
              <a:solidFill>
                <a:schemeClr val="accent2"/>
              </a:solidFill>
            </a:endParaRPr>
          </a:p>
        </p:txBody>
      </p:sp>
      <p:pic>
        <p:nvPicPr>
          <p:cNvPr id="3" name="Picture 2" descr="A diagram of a knowledge base&#10;&#10;Description automatically generated">
            <a:extLst>
              <a:ext uri="{FF2B5EF4-FFF2-40B4-BE49-F238E27FC236}">
                <a16:creationId xmlns:a16="http://schemas.microsoft.com/office/drawing/2014/main" id="{037590B6-FCF6-EDB3-7401-822716013C2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1424145"/>
            <a:ext cx="5954259" cy="335248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CF604-A9F7-980B-94BE-A7C2E3045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6765"/>
            <a:ext cx="4858006" cy="4486275"/>
          </a:xfrm>
        </p:spPr>
        <p:txBody>
          <a:bodyPr/>
          <a:lstStyle/>
          <a:p>
            <a:pPr algn="justLow"/>
            <a:r>
              <a:rPr lang="en-GB" i="1" dirty="0"/>
              <a:t>Pipeline:</a:t>
            </a:r>
            <a:r>
              <a:rPr lang="en-GB" dirty="0"/>
              <a:t> a combination of multiple components with specific input and output</a:t>
            </a:r>
          </a:p>
          <a:p>
            <a:pPr algn="justLow"/>
            <a:r>
              <a:rPr lang="en-GB" i="1" dirty="0"/>
              <a:t>Input:</a:t>
            </a:r>
            <a:r>
              <a:rPr lang="en-GB" dirty="0"/>
              <a:t> a given question</a:t>
            </a:r>
          </a:p>
          <a:p>
            <a:pPr algn="justLow"/>
            <a:r>
              <a:rPr lang="en-GB" i="1" dirty="0"/>
              <a:t>Step1:</a:t>
            </a:r>
            <a:r>
              <a:rPr lang="en-GB" dirty="0"/>
              <a:t> IR retrieves the document that has the answer</a:t>
            </a:r>
          </a:p>
          <a:p>
            <a:pPr algn="justLow"/>
            <a:r>
              <a:rPr lang="en-GB" i="1" dirty="0"/>
              <a:t>Step2:</a:t>
            </a:r>
            <a:r>
              <a:rPr lang="en-GB" dirty="0"/>
              <a:t> QA uses the identified document to give the final answer.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AC43F79-32CF-F707-57AD-1B7C3EAC4BB9}"/>
              </a:ext>
            </a:extLst>
          </p:cNvPr>
          <p:cNvSpPr txBox="1">
            <a:spLocks/>
          </p:cNvSpPr>
          <p:nvPr/>
        </p:nvSpPr>
        <p:spPr>
          <a:xfrm>
            <a:off x="6655815" y="4776627"/>
            <a:ext cx="4434835" cy="176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/>
              <a:t>IR</a:t>
            </a:r>
            <a:r>
              <a:rPr lang="en-GB" sz="1800" dirty="0"/>
              <a:t>: Information Retrieval</a:t>
            </a:r>
          </a:p>
          <a:p>
            <a:r>
              <a:rPr lang="en-GB" sz="1800" b="1" dirty="0"/>
              <a:t>QA</a:t>
            </a:r>
            <a:r>
              <a:rPr lang="en-GB" sz="1800" dirty="0"/>
              <a:t>: Question Answering</a:t>
            </a:r>
          </a:p>
          <a:p>
            <a:r>
              <a:rPr lang="en-GB" sz="1800" b="1" dirty="0"/>
              <a:t>Knowledge Base</a:t>
            </a:r>
            <a:r>
              <a:rPr lang="en-GB" sz="1800" dirty="0"/>
              <a:t>: external documents or sources that contain the answer (e.g., Wikipedia)</a:t>
            </a: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sz="5400" dirty="0"/>
              <a:t>Context Retrieval (IR)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en-GB" b="1" cap="all" spc="100" smtClean="0">
                <a:solidFill>
                  <a:schemeClr val="accent2"/>
                </a:solidFill>
              </a:rPr>
              <a:t>5</a:t>
            </a:fld>
            <a:endParaRPr lang="en-GB" b="1" cap="all" spc="100">
              <a:solidFill>
                <a:schemeClr val="accent2"/>
              </a:solidFill>
            </a:endParaRPr>
          </a:p>
        </p:txBody>
      </p:sp>
      <p:pic>
        <p:nvPicPr>
          <p:cNvPr id="8" name="Content Placeholder 7" descr="A diagram of a passage retriever&#10;&#10;Description automatically generated">
            <a:extLst>
              <a:ext uri="{FF2B5EF4-FFF2-40B4-BE49-F238E27FC236}">
                <a16:creationId xmlns:a16="http://schemas.microsoft.com/office/drawing/2014/main" id="{7326CDC3-3A9C-1496-9FA9-697DE5DD5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27737" y="1847850"/>
            <a:ext cx="7336525" cy="4351338"/>
          </a:xfrm>
        </p:spPr>
      </p:pic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D6914-6636-1E63-448A-3B1D40573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Double IR</a:t>
            </a:r>
          </a:p>
        </p:txBody>
      </p:sp>
      <p:pic>
        <p:nvPicPr>
          <p:cNvPr id="6" name="Content Placeholder 5" descr="A diagram of a document&#10;&#10;Description automatically generated">
            <a:extLst>
              <a:ext uri="{FF2B5EF4-FFF2-40B4-BE49-F238E27FC236}">
                <a16:creationId xmlns:a16="http://schemas.microsoft.com/office/drawing/2014/main" id="{87A656D4-1526-644C-E7AE-832850198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2360" y="2465997"/>
            <a:ext cx="10515600" cy="311504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BFA1C-AFCB-7401-F5C6-89594A4BC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0979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48E99-CF31-E201-E3DF-8D040B1CB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Answer Extraction (QA)</a:t>
            </a:r>
          </a:p>
        </p:txBody>
      </p:sp>
      <p:pic>
        <p:nvPicPr>
          <p:cNvPr id="6" name="Content Placeholder 5" descr="A diagram of a question&#10;&#10;Description automatically generated">
            <a:extLst>
              <a:ext uri="{FF2B5EF4-FFF2-40B4-BE49-F238E27FC236}">
                <a16:creationId xmlns:a16="http://schemas.microsoft.com/office/drawing/2014/main" id="{74398858-D81C-CD59-3B40-C03981396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75630" y="1825625"/>
            <a:ext cx="6840739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A5C58-4088-1D11-F138-3DB137C1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7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29912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D9F35-E7A1-5F98-68E2-5977D3366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IR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8A958-785C-F89B-B3CC-32A9D0E34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9280" y="1825625"/>
            <a:ext cx="949452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Light options:</a:t>
            </a:r>
          </a:p>
          <a:p>
            <a:r>
              <a:rPr lang="en-GB" dirty="0"/>
              <a:t>TF-IDF</a:t>
            </a:r>
          </a:p>
          <a:p>
            <a:r>
              <a:rPr lang="en-GB" dirty="0"/>
              <a:t>BM25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Deep Learning based:</a:t>
            </a:r>
          </a:p>
          <a:p>
            <a:r>
              <a:rPr lang="en-GB" dirty="0"/>
              <a:t>Dense Retrieval</a:t>
            </a:r>
          </a:p>
          <a:p>
            <a:r>
              <a:rPr lang="en-GB" dirty="0"/>
              <a:t>Cross Encoder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AEC74-4D97-769A-632D-538BD17E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17646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23A28-18A2-13C7-77A2-3FA9E1B18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IR Reranking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36C7B-D98D-23D9-FF4A-CF74C24A3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11" name="Picture 10" descr="A diagram of a company's process&#10;&#10;Description automatically generated">
            <a:extLst>
              <a:ext uri="{FF2B5EF4-FFF2-40B4-BE49-F238E27FC236}">
                <a16:creationId xmlns:a16="http://schemas.microsoft.com/office/drawing/2014/main" id="{50D6B37C-B593-0E00-45CD-5FDA32A4FB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76400" y="2059172"/>
            <a:ext cx="9265920" cy="409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15094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86_TF89338750_Win32" id="{41E8F413-9A18-4BDF-B28A-7CD5BF285DD4}" vid="{F5763C4E-78C1-4EFB-B9F5-2F4B07C76D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254E5511591F4A9013B01BDFD3EB69" ma:contentTypeVersion="16" ma:contentTypeDescription="Create a new document." ma:contentTypeScope="" ma:versionID="805a901b96b702c2158b21c382dcbf0a">
  <xsd:schema xmlns:xsd="http://www.w3.org/2001/XMLSchema" xmlns:xs="http://www.w3.org/2001/XMLSchema" xmlns:p="http://schemas.microsoft.com/office/2006/metadata/properties" xmlns:ns3="421f4359-f9c2-4ee6-bf4b-1743ec76586b" xmlns:ns4="ca869411-f2e3-49bd-aa28-bc30090c390f" targetNamespace="http://schemas.microsoft.com/office/2006/metadata/properties" ma:root="true" ma:fieldsID="263ca367913c4c508d2988ccf646afcf" ns3:_="" ns4:_="">
    <xsd:import namespace="421f4359-f9c2-4ee6-bf4b-1743ec76586b"/>
    <xsd:import namespace="ca869411-f2e3-49bd-aa28-bc30090c39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ServiceDateTaken" minOccurs="0"/>
                <xsd:element ref="ns3:MediaLengthInSeconds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1f4359-f9c2-4ee6-bf4b-1743ec7658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869411-f2e3-49bd-aa28-bc30090c390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21f4359-f9c2-4ee6-bf4b-1743ec76586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61000D2-E126-4694-964D-733A4E6DDD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1f4359-f9c2-4ee6-bf4b-1743ec76586b"/>
    <ds:schemaRef ds:uri="ca869411-f2e3-49bd-aa28-bc30090c39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2006/metadata/properties"/>
    <ds:schemaRef ds:uri="421f4359-f9c2-4ee6-bf4b-1743ec76586b"/>
    <ds:schemaRef ds:uri="http://schemas.microsoft.com/office/infopath/2007/PartnerControls"/>
    <ds:schemaRef ds:uri="ca869411-f2e3-49bd-aa28-bc30090c390f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{499ACF47-E3EC-443F-92A0-E03008DFA420}tf89338750_win32</Template>
  <TotalTime>131</TotalTime>
  <Words>257</Words>
  <Application>Microsoft Office PowerPoint</Application>
  <PresentationFormat>Widescreen</PresentationFormat>
  <Paragraphs>78</Paragraphs>
  <Slides>15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GradientUnivers</vt:lpstr>
      <vt:lpstr>Question Answering &amp; Information Retrieval</vt:lpstr>
      <vt:lpstr>Agenda</vt:lpstr>
      <vt:lpstr>Introduction</vt:lpstr>
      <vt:lpstr>The Pipeline</vt:lpstr>
      <vt:lpstr>Context Retrieval (IR)</vt:lpstr>
      <vt:lpstr>Double IR</vt:lpstr>
      <vt:lpstr>Answer Extraction (QA)</vt:lpstr>
      <vt:lpstr>IR Options</vt:lpstr>
      <vt:lpstr>IR Reranking</vt:lpstr>
      <vt:lpstr>Example</vt:lpstr>
      <vt:lpstr>Generative vs Extractive QA</vt:lpstr>
      <vt:lpstr>Tutorial</vt:lpstr>
      <vt:lpstr>Use case Data</vt:lpstr>
      <vt:lpstr>Advanced: Evaluation</vt:lpstr>
      <vt:lpstr>Question Answering &amp; Information Retrieval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 Answering &amp; Information Retrieval</dc:title>
  <dc:creator>Ezzini, Saad</dc:creator>
  <cp:lastModifiedBy>Ezzini, Saad</cp:lastModifiedBy>
  <cp:revision>3</cp:revision>
  <dcterms:created xsi:type="dcterms:W3CDTF">2024-07-22T08:47:17Z</dcterms:created>
  <dcterms:modified xsi:type="dcterms:W3CDTF">2024-07-22T11:49:29Z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0x010100E1254E5511591F4A9013B01BDFD3EB69</vt:lpwstr>
  </property>
</Properties>
</file>